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7" r:id="rId3"/>
    <p:sldMasterId id="2147483698" r:id="rId4"/>
    <p:sldMasterId id="214748369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Helvetica Neue"/>
      <p:regular r:id="rId36"/>
      <p:bold r:id="rId37"/>
      <p:italic r:id="rId38"/>
      <p:boldItalic r:id="rId39"/>
    </p:embeddedFont>
    <p:embeddedFont>
      <p:font typeface="Helvetica Neue Light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regular.fntdata"/><Relationship Id="rId20" Type="http://schemas.openxmlformats.org/officeDocument/2006/relationships/slide" Target="slides/slide14.xml"/><Relationship Id="rId42" Type="http://schemas.openxmlformats.org/officeDocument/2006/relationships/font" Target="fonts/HelveticaNeueLight-italic.fntdata"/><Relationship Id="rId41" Type="http://schemas.openxmlformats.org/officeDocument/2006/relationships/font" Target="fonts/HelveticaNeueLight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HelveticaNeueLight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HelveticaNeue-bold.fntdata"/><Relationship Id="rId14" Type="http://schemas.openxmlformats.org/officeDocument/2006/relationships/slide" Target="slides/slide8.xml"/><Relationship Id="rId36" Type="http://schemas.openxmlformats.org/officeDocument/2006/relationships/font" Target="fonts/HelveticaNeue-regular.fntdata"/><Relationship Id="rId17" Type="http://schemas.openxmlformats.org/officeDocument/2006/relationships/slide" Target="slides/slide11.xml"/><Relationship Id="rId39" Type="http://schemas.openxmlformats.org/officeDocument/2006/relationships/font" Target="fonts/HelveticaNeue-boldItalic.fntdata"/><Relationship Id="rId16" Type="http://schemas.openxmlformats.org/officeDocument/2006/relationships/slide" Target="slides/slide10.xml"/><Relationship Id="rId38" Type="http://schemas.openxmlformats.org/officeDocument/2006/relationships/font" Target="fonts/HelveticaNeue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396" name="Shape 3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423" name="Shape 4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451" name="Shape 4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4" name="Shape 4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515" name="Shape 5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528" name="Shape 5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0" name="Shape 5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316" name="Shape 3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Isolation &amp; testability</a:t>
            </a:r>
            <a:br>
              <a:rPr lang="en"/>
            </a:br>
            <a:r>
              <a:rPr lang="en"/>
              <a:t>- Changes in one should have little to no affect with another.</a:t>
            </a:r>
            <a:br>
              <a:rPr lang="en"/>
            </a:br>
            <a:br>
              <a:rPr lang="en"/>
            </a:br>
            <a:r>
              <a:rPr lang="en"/>
              <a:t>Developer productivity</a:t>
            </a:r>
            <a:br>
              <a:rPr lang="en"/>
            </a:br>
            <a:r>
              <a:rPr lang="en"/>
              <a:t>- </a:t>
            </a:r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Cov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" type="body"/>
          </p:nvPr>
        </p:nvSpPr>
        <p:spPr>
          <a:xfrm>
            <a:off x="474613" y="1404449"/>
            <a:ext cx="2409081" cy="63057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wrap="square" tIns="34275"/>
          <a:lstStyle>
            <a:lvl1pPr indent="-63500" lvl="0" marL="10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78830" y="2103437"/>
            <a:ext cx="2409081" cy="16730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600"/>
              <a:buFont typeface="Helvetica Neue Light"/>
              <a:buNone/>
              <a:defRPr i="0" sz="1100" u="none" cap="none" strike="noStrike">
                <a:solidFill>
                  <a:srgbClr val="A6AAA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474613" y="4580340"/>
            <a:ext cx="2409081" cy="10228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  <a:defRPr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i="0" lang="en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Agend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" type="body"/>
          </p:nvPr>
        </p:nvSpPr>
        <p:spPr>
          <a:xfrm>
            <a:off x="483592" y="1392088"/>
            <a:ext cx="19221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spcBef>
                <a:spcPts val="2000"/>
              </a:spcBef>
              <a:buSzPts val="1000"/>
              <a:buAutoNum type="arabicPeriod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83592" y="456059"/>
            <a:ext cx="38445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3" type="body"/>
          </p:nvPr>
        </p:nvSpPr>
        <p:spPr>
          <a:xfrm>
            <a:off x="478829" y="685316"/>
            <a:ext cx="38445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600"/>
              <a:buFont typeface="Helvetica Neue"/>
              <a:buNone/>
              <a:defRPr b="0"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eam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483592" y="446534"/>
            <a:ext cx="2400102" cy="1813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78829" y="675791"/>
            <a:ext cx="2409628" cy="1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5A5"/>
              </a:buClr>
              <a:buSzPts val="1100"/>
              <a:buFont typeface="Helvetica Neue Light"/>
              <a:buNone/>
              <a:defRPr i="0" sz="1100" u="none" cap="none" strike="noStrike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3" type="body"/>
          </p:nvPr>
        </p:nvSpPr>
        <p:spPr>
          <a:xfrm>
            <a:off x="483600" y="1392102"/>
            <a:ext cx="2163900" cy="27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spcBef>
                <a:spcPts val="2000"/>
              </a:spcBef>
              <a:buClr>
                <a:srgbClr val="777777"/>
              </a:buClr>
              <a:buSzPts val="6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i="0" lang="en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Segue - Grey">
    <p:bg>
      <p:bgPr>
        <a:solidFill>
          <a:srgbClr val="9227BE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478831" y="2324678"/>
            <a:ext cx="8177880" cy="31149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  <a:defRPr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2" type="body"/>
          </p:nvPr>
        </p:nvSpPr>
        <p:spPr>
          <a:xfrm>
            <a:off x="478830" y="2697771"/>
            <a:ext cx="8177884" cy="16730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600"/>
              <a:buFont typeface="Helvetica Neue Light"/>
              <a:buNone/>
              <a:defRPr i="0" sz="1100" u="none" cap="none" strike="noStrike">
                <a:solidFill>
                  <a:srgbClr val="A6AAA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descr="UberLogoWhite.png" id="73" name="Shape 73"/>
          <p:cNvPicPr preferRelativeResize="0"/>
          <p:nvPr/>
        </p:nvPicPr>
        <p:blipFill rotWithShape="1">
          <a:blip r:embed="rId2">
            <a:alphaModFix/>
          </a:blip>
          <a:srcRect b="0" l="39" r="29" t="0"/>
          <a:stretch/>
        </p:blipFill>
        <p:spPr>
          <a:xfrm>
            <a:off x="478830" y="475109"/>
            <a:ext cx="480900" cy="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i="0" lang="en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up - 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483592" y="451296"/>
            <a:ext cx="8176815" cy="18131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78829" y="680554"/>
            <a:ext cx="8176814" cy="1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5A5"/>
              </a:buClr>
              <a:buSzPts val="1100"/>
              <a:buFont typeface="Helvetica Neue Light"/>
              <a:buNone/>
              <a:defRPr i="0" sz="1100" u="none" cap="none" strike="noStrike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i="0" lang="en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up - W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483600" y="1392100"/>
            <a:ext cx="40158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 Light"/>
              <a:buChar char="•"/>
              <a:defRPr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83592" y="451296"/>
            <a:ext cx="43284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Helvetica Neue Light"/>
              <a:buNone/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x="478829" y="680554"/>
            <a:ext cx="43332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1100"/>
              <a:buFont typeface="Helvetica Neue Light"/>
              <a:buNone/>
              <a:defRPr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i="0" lang="en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up - Narrow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483600" y="1392108"/>
            <a:ext cx="1910700" cy="27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1000"/>
              <a:buFont typeface="Helvetica Neue Light"/>
              <a:buChar char="•"/>
              <a:defRPr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x="483592" y="451296"/>
            <a:ext cx="23952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Helvetica Neue Light"/>
              <a:buNone/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3" type="body"/>
          </p:nvPr>
        </p:nvSpPr>
        <p:spPr>
          <a:xfrm>
            <a:off x="478829" y="680554"/>
            <a:ext cx="2404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1100"/>
              <a:buFont typeface="Helvetica Neue Light"/>
              <a:buNone/>
              <a:defRPr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up - Quot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381025" y="1377801"/>
            <a:ext cx="34659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00000"/>
              </a:lnSpc>
              <a:spcBef>
                <a:spcPts val="0"/>
              </a:spcBef>
              <a:buClr>
                <a:srgbClr val="777777"/>
              </a:buClr>
              <a:buSzPts val="600"/>
              <a:buFont typeface="Helvetica Neue Light"/>
              <a:buChar char="•"/>
              <a:defRPr sz="8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up - Statem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478830" y="1339701"/>
            <a:ext cx="7218438" cy="324743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  <a:defRPr i="0" sz="2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2up - Paragraph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483600" y="1392099"/>
            <a:ext cx="33633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329700" y="1392100"/>
            <a:ext cx="33675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600"/>
              <a:buFont typeface="Helvetica Neue"/>
              <a:buNone/>
              <a:defRPr b="0"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2up - Call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E3E3E">
              <a:alpha val="4705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474613" y="2238375"/>
            <a:ext cx="19287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2" type="body"/>
          </p:nvPr>
        </p:nvSpPr>
        <p:spPr>
          <a:xfrm>
            <a:off x="5030738" y="2238375"/>
            <a:ext cx="17025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3up - Paragraph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483592" y="3449488"/>
            <a:ext cx="24009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3367088" y="3449488"/>
            <a:ext cx="24009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3" type="body"/>
          </p:nvPr>
        </p:nvSpPr>
        <p:spPr>
          <a:xfrm>
            <a:off x="6255345" y="3449488"/>
            <a:ext cx="24009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4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5" type="body"/>
          </p:nvPr>
        </p:nvSpPr>
        <p:spPr>
          <a:xfrm>
            <a:off x="478829" y="680554"/>
            <a:ext cx="8176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600"/>
              <a:buFont typeface="Helvetica Neue"/>
              <a:buNone/>
              <a:defRPr b="0"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3up - Callou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3048000" y="0"/>
            <a:ext cx="3048000" cy="5143500"/>
          </a:xfrm>
          <a:prstGeom prst="rect">
            <a:avLst/>
          </a:prstGeom>
          <a:solidFill>
            <a:srgbClr val="3E3E3E">
              <a:alpha val="4705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6096000" y="0"/>
            <a:ext cx="3048000" cy="5143500"/>
          </a:xfrm>
          <a:prstGeom prst="rect">
            <a:avLst/>
          </a:prstGeom>
          <a:solidFill>
            <a:srgbClr val="3E3E3E">
              <a:alpha val="9803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74613" y="2238375"/>
            <a:ext cx="16659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3526829" y="2238375"/>
            <a:ext cx="17025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3" type="body"/>
          </p:nvPr>
        </p:nvSpPr>
        <p:spPr>
          <a:xfrm>
            <a:off x="6574829" y="2238375"/>
            <a:ext cx="1964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4up - Paragraph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483592" y="1392088"/>
            <a:ext cx="14490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2401069" y="1392088"/>
            <a:ext cx="14490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3" type="body"/>
          </p:nvPr>
        </p:nvSpPr>
        <p:spPr>
          <a:xfrm>
            <a:off x="4325764" y="1392088"/>
            <a:ext cx="14490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4" type="body"/>
          </p:nvPr>
        </p:nvSpPr>
        <p:spPr>
          <a:xfrm>
            <a:off x="6255742" y="1392088"/>
            <a:ext cx="14490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5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6" type="body"/>
          </p:nvPr>
        </p:nvSpPr>
        <p:spPr>
          <a:xfrm>
            <a:off x="478829" y="680554"/>
            <a:ext cx="8176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600"/>
              <a:buFont typeface="Helvetica Neue"/>
              <a:buNone/>
              <a:defRPr b="0"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4up - Callou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2286000" y="0"/>
            <a:ext cx="2286000" cy="5143500"/>
          </a:xfrm>
          <a:prstGeom prst="rect">
            <a:avLst/>
          </a:prstGeom>
          <a:solidFill>
            <a:srgbClr val="3E3E3E">
              <a:alpha val="4705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rgbClr val="3E3E3E">
              <a:alpha val="9803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rgbClr val="3E3E3E">
              <a:alpha val="14901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74625" y="2238375"/>
            <a:ext cx="10086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2760613" y="2238375"/>
            <a:ext cx="17025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3" type="body"/>
          </p:nvPr>
        </p:nvSpPr>
        <p:spPr>
          <a:xfrm>
            <a:off x="5046613" y="2238375"/>
            <a:ext cx="1521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4" type="body"/>
          </p:nvPr>
        </p:nvSpPr>
        <p:spPr>
          <a:xfrm>
            <a:off x="7334250" y="2238375"/>
            <a:ext cx="1521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Char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0" y="0"/>
            <a:ext cx="2401070" cy="5143501"/>
          </a:xfrm>
          <a:prstGeom prst="rect">
            <a:avLst/>
          </a:prstGeom>
          <a:solidFill>
            <a:schemeClr val="accent6">
              <a:alpha val="98823"/>
            </a:schemeClr>
          </a:solidFill>
          <a:ln>
            <a:noFill/>
          </a:ln>
        </p:spPr>
        <p:txBody>
          <a:bodyPr anchorCtr="0" anchor="ctr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EFE"/>
              </a:buClr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DFEF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83600" y="1392106"/>
            <a:ext cx="14433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74625" y="3944196"/>
            <a:ext cx="14433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wrap="square" tIns="34275"/>
          <a:lstStyle>
            <a:lvl1pPr indent="-63500" lvl="0" marL="101600" rtl="0">
              <a:lnSpc>
                <a:spcPct val="150000"/>
              </a:lnSpc>
              <a:spcBef>
                <a:spcPts val="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3" type="body"/>
          </p:nvPr>
        </p:nvSpPr>
        <p:spPr>
          <a:xfrm>
            <a:off x="483592" y="451296"/>
            <a:ext cx="14433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4" type="body"/>
          </p:nvPr>
        </p:nvSpPr>
        <p:spPr>
          <a:xfrm>
            <a:off x="478829" y="680554"/>
            <a:ext cx="14481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600"/>
              <a:buFont typeface="Helvetica Neue"/>
              <a:buNone/>
              <a:defRPr b="0"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Closing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474067" y="1765359"/>
            <a:ext cx="3733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2" type="body"/>
          </p:nvPr>
        </p:nvSpPr>
        <p:spPr>
          <a:xfrm>
            <a:off x="489950" y="2184899"/>
            <a:ext cx="3711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wrap="square" tIns="34275"/>
          <a:lstStyle>
            <a:lvl1pPr indent="-63500" lvl="0" marL="10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3500" lvl="1" marL="342900" rtl="0">
              <a:spcBef>
                <a:spcPts val="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3" type="body"/>
          </p:nvPr>
        </p:nvSpPr>
        <p:spPr>
          <a:xfrm>
            <a:off x="472480" y="1377801"/>
            <a:ext cx="3733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2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UberLogoBlack.png" id="150" name="Shape 150"/>
          <p:cNvPicPr preferRelativeResize="0"/>
          <p:nvPr/>
        </p:nvPicPr>
        <p:blipFill rotWithShape="1">
          <a:blip r:embed="rId2">
            <a:alphaModFix/>
          </a:blip>
          <a:srcRect b="247" l="0" r="0" t="247"/>
          <a:stretch/>
        </p:blipFill>
        <p:spPr>
          <a:xfrm>
            <a:off x="478830" y="475109"/>
            <a:ext cx="481045" cy="100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End Slide">
    <p:bg>
      <p:bgPr>
        <a:solidFill>
          <a:srgbClr val="00000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berLogoWhite.png" id="153" name="Shape 153"/>
          <p:cNvPicPr preferRelativeResize="0"/>
          <p:nvPr/>
        </p:nvPicPr>
        <p:blipFill rotWithShape="1">
          <a:blip r:embed="rId2">
            <a:alphaModFix/>
          </a:blip>
          <a:srcRect b="116" l="0" r="0" t="116"/>
          <a:stretch/>
        </p:blipFill>
        <p:spPr>
          <a:xfrm>
            <a:off x="3661504" y="2381181"/>
            <a:ext cx="1820992" cy="38113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Cov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474613" y="1404449"/>
            <a:ext cx="24090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wrap="square" tIns="34275"/>
          <a:lstStyle>
            <a:lvl1pPr indent="-63500" lvl="0" marL="10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478830" y="2103437"/>
            <a:ext cx="2409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600"/>
              <a:buFont typeface="Helvetica Neue Light"/>
              <a:buNone/>
              <a:defRPr i="0" sz="1100" u="none" cap="none" strike="noStrike">
                <a:solidFill>
                  <a:srgbClr val="A6AAA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3" type="body"/>
          </p:nvPr>
        </p:nvSpPr>
        <p:spPr>
          <a:xfrm>
            <a:off x="474613" y="4580340"/>
            <a:ext cx="2409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  <a:defRPr i="0" sz="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i="0" lang="en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Agenda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483592" y="1392088"/>
            <a:ext cx="19221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spcBef>
                <a:spcPts val="2000"/>
              </a:spcBef>
              <a:buSzPts val="1000"/>
              <a:buAutoNum type="arabicPeriod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5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2" type="body"/>
          </p:nvPr>
        </p:nvSpPr>
        <p:spPr>
          <a:xfrm>
            <a:off x="483592" y="456059"/>
            <a:ext cx="38445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3" type="body"/>
          </p:nvPr>
        </p:nvSpPr>
        <p:spPr>
          <a:xfrm>
            <a:off x="478829" y="685316"/>
            <a:ext cx="38445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600"/>
              <a:buFont typeface="Helvetica Neue"/>
              <a:buNone/>
              <a:defRPr b="0"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eam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483592" y="446534"/>
            <a:ext cx="24000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78829" y="675791"/>
            <a:ext cx="24096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5A5"/>
              </a:buClr>
              <a:buSzPts val="1100"/>
              <a:buFont typeface="Helvetica Neue Light"/>
              <a:buNone/>
              <a:defRPr i="0" sz="1100" u="none" cap="none" strike="noStrike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3" name="Shape 173"/>
          <p:cNvSpPr txBox="1"/>
          <p:nvPr>
            <p:ph idx="3" type="body"/>
          </p:nvPr>
        </p:nvSpPr>
        <p:spPr>
          <a:xfrm>
            <a:off x="483600" y="1392102"/>
            <a:ext cx="2163900" cy="27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spcBef>
                <a:spcPts val="2000"/>
              </a:spcBef>
              <a:buClr>
                <a:srgbClr val="777777"/>
              </a:buClr>
              <a:buSzPts val="6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i="0" lang="en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Segue - Grey">
    <p:bg>
      <p:bgPr>
        <a:solidFill>
          <a:srgbClr val="472BBD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478831" y="2324678"/>
            <a:ext cx="81780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  <a:defRPr i="0" sz="2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2" type="body"/>
          </p:nvPr>
        </p:nvSpPr>
        <p:spPr>
          <a:xfrm>
            <a:off x="478830" y="2697771"/>
            <a:ext cx="8178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SzPts val="600"/>
              <a:buFont typeface="Helvetica Neue Light"/>
              <a:buNone/>
              <a:defRPr i="0" sz="1100" u="none" cap="none" strike="noStrike">
                <a:solidFill>
                  <a:srgbClr val="A6AAA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descr="UberLogoWhite.png" id="178" name="Shape 178"/>
          <p:cNvPicPr preferRelativeResize="0"/>
          <p:nvPr/>
        </p:nvPicPr>
        <p:blipFill rotWithShape="1">
          <a:blip r:embed="rId2">
            <a:alphaModFix/>
          </a:blip>
          <a:srcRect b="0" l="39" r="29" t="0"/>
          <a:stretch/>
        </p:blipFill>
        <p:spPr>
          <a:xfrm>
            <a:off x="478830" y="475109"/>
            <a:ext cx="480900" cy="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i="0" lang="en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up - Blan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2" type="body"/>
          </p:nvPr>
        </p:nvSpPr>
        <p:spPr>
          <a:xfrm>
            <a:off x="478829" y="680554"/>
            <a:ext cx="8176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5A5"/>
              </a:buClr>
              <a:buSzPts val="1100"/>
              <a:buFont typeface="Helvetica Neue Light"/>
              <a:buNone/>
              <a:defRPr i="0" sz="1100" u="none" cap="none" strike="noStrike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i="0" lang="en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up - Wide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483600" y="1392100"/>
            <a:ext cx="4015800" cy="27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 Light"/>
              <a:buChar char="•"/>
              <a:defRPr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2" type="body"/>
          </p:nvPr>
        </p:nvSpPr>
        <p:spPr>
          <a:xfrm>
            <a:off x="483592" y="451296"/>
            <a:ext cx="43284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Helvetica Neue Light"/>
              <a:buNone/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3" type="body"/>
          </p:nvPr>
        </p:nvSpPr>
        <p:spPr>
          <a:xfrm>
            <a:off x="478829" y="680554"/>
            <a:ext cx="43332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1100"/>
              <a:buFont typeface="Helvetica Neue Light"/>
              <a:buNone/>
              <a:defRPr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i="0" lang="en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up - Narrow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483600" y="1392108"/>
            <a:ext cx="1910700" cy="27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1000"/>
              <a:buFont typeface="Helvetica Neue Light"/>
              <a:buChar char="•"/>
              <a:defRPr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Helvetica Neue Light"/>
              <a:buChar char="•"/>
              <a:defRPr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2" type="body"/>
          </p:nvPr>
        </p:nvSpPr>
        <p:spPr>
          <a:xfrm>
            <a:off x="483592" y="451296"/>
            <a:ext cx="23952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Helvetica Neue Light"/>
              <a:buNone/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3" type="body"/>
          </p:nvPr>
        </p:nvSpPr>
        <p:spPr>
          <a:xfrm>
            <a:off x="478829" y="680554"/>
            <a:ext cx="2404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1100"/>
              <a:buFont typeface="Helvetica Neue Light"/>
              <a:buNone/>
              <a:defRPr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up - Quote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381025" y="1377801"/>
            <a:ext cx="34659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00000"/>
              </a:lnSpc>
              <a:spcBef>
                <a:spcPts val="0"/>
              </a:spcBef>
              <a:buClr>
                <a:srgbClr val="777777"/>
              </a:buClr>
              <a:buSzPts val="600"/>
              <a:buFont typeface="Helvetica Neue Light"/>
              <a:buChar char="•"/>
              <a:defRPr sz="8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up - Statemen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478830" y="1339701"/>
            <a:ext cx="72183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Helvetica Neue Light"/>
              <a:buNone/>
              <a:defRPr i="0" sz="2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2up - Paragraph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483600" y="1392099"/>
            <a:ext cx="33633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4329700" y="1392100"/>
            <a:ext cx="3367500" cy="3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600"/>
              <a:buFont typeface="Helvetica Neue"/>
              <a:buNone/>
              <a:defRPr b="0"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2up - Callou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E3E3E">
              <a:alpha val="4710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474613" y="2238375"/>
            <a:ext cx="19287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2" type="body"/>
          </p:nvPr>
        </p:nvSpPr>
        <p:spPr>
          <a:xfrm>
            <a:off x="5030738" y="2238375"/>
            <a:ext cx="17025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3up - Paragraph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483592" y="3449488"/>
            <a:ext cx="24009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2" type="body"/>
          </p:nvPr>
        </p:nvSpPr>
        <p:spPr>
          <a:xfrm>
            <a:off x="3367088" y="3449488"/>
            <a:ext cx="24009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3" type="body"/>
          </p:nvPr>
        </p:nvSpPr>
        <p:spPr>
          <a:xfrm>
            <a:off x="6255345" y="3449488"/>
            <a:ext cx="24009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4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5" type="body"/>
          </p:nvPr>
        </p:nvSpPr>
        <p:spPr>
          <a:xfrm>
            <a:off x="478829" y="680554"/>
            <a:ext cx="8176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600"/>
              <a:buFont typeface="Helvetica Neue"/>
              <a:buNone/>
              <a:defRPr b="0"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3up - Callou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3048000" y="0"/>
            <a:ext cx="3048000" cy="5143500"/>
          </a:xfrm>
          <a:prstGeom prst="rect">
            <a:avLst/>
          </a:prstGeom>
          <a:solidFill>
            <a:srgbClr val="3E3E3E">
              <a:alpha val="4710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6096000" y="0"/>
            <a:ext cx="3048000" cy="5143500"/>
          </a:xfrm>
          <a:prstGeom prst="rect">
            <a:avLst/>
          </a:prstGeom>
          <a:solidFill>
            <a:srgbClr val="3E3E3E">
              <a:alpha val="9800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74613" y="2238375"/>
            <a:ext cx="16659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2" type="body"/>
          </p:nvPr>
        </p:nvSpPr>
        <p:spPr>
          <a:xfrm>
            <a:off x="3526829" y="2238375"/>
            <a:ext cx="17025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3" type="body"/>
          </p:nvPr>
        </p:nvSpPr>
        <p:spPr>
          <a:xfrm>
            <a:off x="6574829" y="2238375"/>
            <a:ext cx="19644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4up - Paragraph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483592" y="1392088"/>
            <a:ext cx="14490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2" type="body"/>
          </p:nvPr>
        </p:nvSpPr>
        <p:spPr>
          <a:xfrm>
            <a:off x="2401069" y="1392088"/>
            <a:ext cx="14490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lnSpc>
                <a:spcPct val="115000"/>
              </a:lnSpc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3" type="body"/>
          </p:nvPr>
        </p:nvSpPr>
        <p:spPr>
          <a:xfrm>
            <a:off x="4325764" y="1392088"/>
            <a:ext cx="14490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4" type="body"/>
          </p:nvPr>
        </p:nvSpPr>
        <p:spPr>
          <a:xfrm>
            <a:off x="6255742" y="1392088"/>
            <a:ext cx="1449000" cy="25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10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5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6" type="body"/>
          </p:nvPr>
        </p:nvSpPr>
        <p:spPr>
          <a:xfrm>
            <a:off x="478829" y="680554"/>
            <a:ext cx="8176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600"/>
              <a:buFont typeface="Helvetica Neue"/>
              <a:buNone/>
              <a:defRPr b="0"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4up - Callou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2286000" y="0"/>
            <a:ext cx="2286000" cy="5143500"/>
          </a:xfrm>
          <a:prstGeom prst="rect">
            <a:avLst/>
          </a:prstGeom>
          <a:solidFill>
            <a:srgbClr val="3E3E3E">
              <a:alpha val="4710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rgbClr val="3E3E3E">
              <a:alpha val="9800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rgbClr val="3E3E3E">
              <a:alpha val="14900"/>
            </a:srgbClr>
          </a:solidFill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139700" marR="139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chemeClr val="accent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474625" y="2238375"/>
            <a:ext cx="10086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2" type="body"/>
          </p:nvPr>
        </p:nvSpPr>
        <p:spPr>
          <a:xfrm>
            <a:off x="2760613" y="2238375"/>
            <a:ext cx="17025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3" type="body"/>
          </p:nvPr>
        </p:nvSpPr>
        <p:spPr>
          <a:xfrm>
            <a:off x="5046613" y="2238375"/>
            <a:ext cx="1521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2" name="Shape 242"/>
          <p:cNvSpPr txBox="1"/>
          <p:nvPr>
            <p:ph idx="4" type="body"/>
          </p:nvPr>
        </p:nvSpPr>
        <p:spPr>
          <a:xfrm>
            <a:off x="7334250" y="2238375"/>
            <a:ext cx="1521000" cy="5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7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Chart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0" y="0"/>
            <a:ext cx="2401200" cy="5143500"/>
          </a:xfrm>
          <a:prstGeom prst="rect">
            <a:avLst/>
          </a:prstGeom>
          <a:solidFill>
            <a:schemeClr val="accent6">
              <a:alpha val="98820"/>
            </a:schemeClr>
          </a:solidFill>
          <a:ln>
            <a:noFill/>
          </a:ln>
        </p:spPr>
        <p:txBody>
          <a:bodyPr anchorCtr="0" anchor="ctr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EFE"/>
              </a:buClr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DFEF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83600" y="1392106"/>
            <a:ext cx="1443300" cy="1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-63500" lvl="0" marL="101600" rtl="0">
              <a:spcBef>
                <a:spcPts val="200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74625" y="3944196"/>
            <a:ext cx="14433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rIns="34275" wrap="square" tIns="34275"/>
          <a:lstStyle>
            <a:lvl1pPr indent="-63500" lvl="0" marL="101600" rtl="0">
              <a:lnSpc>
                <a:spcPct val="150000"/>
              </a:lnSpc>
              <a:spcBef>
                <a:spcPts val="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3" type="body"/>
          </p:nvPr>
        </p:nvSpPr>
        <p:spPr>
          <a:xfrm>
            <a:off x="483592" y="451296"/>
            <a:ext cx="14433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4" type="body"/>
          </p:nvPr>
        </p:nvSpPr>
        <p:spPr>
          <a:xfrm>
            <a:off x="478829" y="680554"/>
            <a:ext cx="14481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lnSpc>
                <a:spcPct val="90000"/>
              </a:lnSpc>
              <a:spcBef>
                <a:spcPts val="0"/>
              </a:spcBef>
              <a:buClr>
                <a:srgbClr val="A6A5A5"/>
              </a:buClr>
              <a:buSzPts val="600"/>
              <a:buFont typeface="Helvetica Neue"/>
              <a:buNone/>
              <a:defRPr b="0" sz="1100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Closing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474067" y="1765359"/>
            <a:ext cx="3733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1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2" type="body"/>
          </p:nvPr>
        </p:nvSpPr>
        <p:spPr>
          <a:xfrm>
            <a:off x="489950" y="2184899"/>
            <a:ext cx="3711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wrap="square" tIns="34275"/>
          <a:lstStyle>
            <a:lvl1pPr indent="-63500" lvl="0" marL="10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3500" lvl="1" marL="342900" rtl="0">
              <a:spcBef>
                <a:spcPts val="0"/>
              </a:spcBef>
              <a:buClr>
                <a:srgbClr val="777777"/>
              </a:buClr>
              <a:buSzPts val="600"/>
              <a:buFont typeface="Helvetica Neue"/>
              <a:buChar char="•"/>
              <a:defRPr b="0" sz="10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3" type="body"/>
          </p:nvPr>
        </p:nvSpPr>
        <p:spPr>
          <a:xfrm>
            <a:off x="472480" y="1377801"/>
            <a:ext cx="37338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rIns="34275" wrap="square" tIns="34275"/>
          <a:lstStyle>
            <a:lvl1pPr indent="0" lvl="0" marL="0" rtl="0">
              <a:spcBef>
                <a:spcPts val="0"/>
              </a:spcBef>
              <a:buClr>
                <a:srgbClr val="000000"/>
              </a:buClr>
              <a:buSzPts val="600"/>
              <a:buFont typeface="Helvetica Neue"/>
              <a:buNone/>
              <a:defRPr b="0" sz="2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UberLogoBlack.png" id="255" name="Shape 255"/>
          <p:cNvPicPr preferRelativeResize="0"/>
          <p:nvPr/>
        </p:nvPicPr>
        <p:blipFill rotWithShape="1">
          <a:blip r:embed="rId2">
            <a:alphaModFix/>
          </a:blip>
          <a:srcRect b="248" l="0" r="0" t="248"/>
          <a:stretch/>
        </p:blipFill>
        <p:spPr>
          <a:xfrm>
            <a:off x="478830" y="475109"/>
            <a:ext cx="480900" cy="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End Slide">
    <p:bg>
      <p:bgPr>
        <a:solidFill>
          <a:srgbClr val="000000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berLogoWhite.png" id="258" name="Shape 258"/>
          <p:cNvPicPr preferRelativeResize="0"/>
          <p:nvPr/>
        </p:nvPicPr>
        <p:blipFill rotWithShape="1">
          <a:blip r:embed="rId2">
            <a:alphaModFix/>
          </a:blip>
          <a:srcRect b="109" l="0" r="0" t="119"/>
          <a:stretch/>
        </p:blipFill>
        <p:spPr>
          <a:xfrm>
            <a:off x="3661504" y="2381181"/>
            <a:ext cx="182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9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8.xml"/><Relationship Id="rId6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DFEFE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berLogoBlack.png" id="51" name="Shape 51"/>
          <p:cNvPicPr preferRelativeResize="0"/>
          <p:nvPr/>
        </p:nvPicPr>
        <p:blipFill rotWithShape="1">
          <a:blip r:embed="rId1">
            <a:alphaModFix/>
          </a:blip>
          <a:srcRect b="247" l="0" r="0" t="247"/>
          <a:stretch/>
        </p:blipFill>
        <p:spPr>
          <a:xfrm>
            <a:off x="478830" y="475109"/>
            <a:ext cx="481045" cy="10041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33413" y="1214438"/>
            <a:ext cx="7877175" cy="3452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wrap="square" tIns="34275"/>
          <a:lstStyle>
            <a:lvl1pPr indent="-63500" lvl="0" marL="10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4484637" y="4905375"/>
            <a:ext cx="169964" cy="172897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DFEFE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berLogoBlack.png" id="156" name="Shape 156"/>
          <p:cNvPicPr preferRelativeResize="0"/>
          <p:nvPr/>
        </p:nvPicPr>
        <p:blipFill rotWithShape="1">
          <a:blip r:embed="rId1">
            <a:alphaModFix/>
          </a:blip>
          <a:srcRect b="248" l="0" r="0" t="248"/>
          <a:stretch/>
        </p:blipFill>
        <p:spPr>
          <a:xfrm>
            <a:off x="478830" y="475109"/>
            <a:ext cx="480900" cy="1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>
            <p:ph type="title"/>
          </p:nvPr>
        </p:nvSpPr>
        <p:spPr>
          <a:xfrm>
            <a:off x="633413" y="3571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wrap="square" tIns="3427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b="0" i="0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33413" y="1214438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rIns="34275" wrap="square" tIns="34275"/>
          <a:lstStyle>
            <a:lvl1pPr indent="-63500" lvl="0" marL="10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63500" lvl="1" marL="3429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800" lvl="2" marL="5715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63500" lvl="3" marL="812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63500" lvl="4" marL="10541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63500" lvl="5" marL="1295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800" lvl="6" marL="1524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63500" lvl="7" marL="17653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63500" lvl="8" marL="2006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"/>
              <a:buChar char="•"/>
              <a:defRPr b="0" i="0" sz="800" u="none" cap="none" strike="noStrike">
                <a:solidFill>
                  <a:srgbClr val="77777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fld id="{00000000-1234-1234-1234-123412341234}" type="slidenum">
              <a:rPr b="0" i="0" lang="en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474613" y="1404449"/>
            <a:ext cx="2409081" cy="6305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rgbClr val="000000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000000"/>
                </a:solidFill>
              </a:rPr>
              <a:t>RIBs</a:t>
            </a:r>
          </a:p>
        </p:txBody>
      </p:sp>
      <p:sp>
        <p:nvSpPr>
          <p:cNvPr id="265" name="Shape 265"/>
          <p:cNvSpPr txBox="1"/>
          <p:nvPr>
            <p:ph idx="2" type="body"/>
          </p:nvPr>
        </p:nvSpPr>
        <p:spPr>
          <a:xfrm>
            <a:off x="478830" y="2103437"/>
            <a:ext cx="2409081" cy="1673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Font typeface="Helvetica Neue"/>
              <a:buNone/>
            </a:pPr>
            <a:r>
              <a:rPr lang="en" sz="1400">
                <a:solidFill>
                  <a:srgbClr val="666666"/>
                </a:solidFill>
              </a:rPr>
              <a:t>A mobile architecture that scales together with the team</a:t>
            </a:r>
          </a:p>
        </p:txBody>
      </p:sp>
      <p:sp>
        <p:nvSpPr>
          <p:cNvPr id="266" name="Shape 266"/>
          <p:cNvSpPr txBox="1"/>
          <p:nvPr>
            <p:ph idx="3" type="body"/>
          </p:nvPr>
        </p:nvSpPr>
        <p:spPr>
          <a:xfrm>
            <a:off x="474613" y="4580340"/>
            <a:ext cx="2409000" cy="10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29 Nov 2017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b="0" l="4094" r="4094" t="0"/>
          <a:stretch/>
        </p:blipFill>
        <p:spPr>
          <a:xfrm>
            <a:off x="3371751" y="475109"/>
            <a:ext cx="5772300" cy="4193400"/>
          </a:xfrm>
          <a:prstGeom prst="rect">
            <a:avLst/>
          </a:prstGeom>
          <a:noFill/>
          <a:ln>
            <a:noFill/>
          </a:ln>
          <a:effectLst>
            <a:outerShdw blurRad="762000" rotWithShape="0" dir="5400000" dist="635000">
              <a:srgbClr val="000000">
                <a:alpha val="14901"/>
              </a:srgbClr>
            </a:outerShdw>
          </a:effectLst>
        </p:spPr>
      </p:pic>
      <p:sp>
        <p:nvSpPr>
          <p:cNvPr id="268" name="Shape 268"/>
          <p:cNvSpPr txBox="1"/>
          <p:nvPr>
            <p:ph idx="2" type="body"/>
          </p:nvPr>
        </p:nvSpPr>
        <p:spPr>
          <a:xfrm>
            <a:off x="474630" y="2816137"/>
            <a:ext cx="24090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AA9"/>
              </a:buClr>
              <a:buFont typeface="Helvetica Neue"/>
              <a:buNone/>
            </a:pPr>
            <a:r>
              <a:rPr lang="en"/>
              <a:t>Gergely Orosz, Engineering Manager, Uber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474613" y="2238375"/>
            <a:ext cx="1665900" cy="517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Motivation</a:t>
            </a:r>
          </a:p>
        </p:txBody>
      </p:sp>
      <p:sp>
        <p:nvSpPr>
          <p:cNvPr id="376" name="Shape 376"/>
          <p:cNvSpPr txBox="1"/>
          <p:nvPr>
            <p:ph idx="2" type="body"/>
          </p:nvPr>
        </p:nvSpPr>
        <p:spPr>
          <a:xfrm>
            <a:off x="3526829" y="2238375"/>
            <a:ext cx="1702500" cy="517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Overview of the Architecture</a:t>
            </a:r>
          </a:p>
        </p:txBody>
      </p:sp>
      <p:sp>
        <p:nvSpPr>
          <p:cNvPr id="377" name="Shape 377"/>
          <p:cNvSpPr txBox="1"/>
          <p:nvPr>
            <p:ph idx="3" type="body"/>
          </p:nvPr>
        </p:nvSpPr>
        <p:spPr>
          <a:xfrm>
            <a:off x="6574829" y="2238375"/>
            <a:ext cx="1964400" cy="517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RIBs in Practice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3052225" y="2147025"/>
            <a:ext cx="474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latin typeface="Helvetica Neue Light"/>
                <a:ea typeface="Helvetica Neue Light"/>
                <a:cs typeface="Helvetica Neue Light"/>
                <a:sym typeface="Helvetica Neue Light"/>
              </a:rPr>
              <a:t>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1278650" y="2532775"/>
            <a:ext cx="1624800" cy="460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2400">
                <a:solidFill>
                  <a:srgbClr val="434343"/>
                </a:solidFill>
              </a:rPr>
              <a:t>Router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3574175" y="2532775"/>
            <a:ext cx="1624800" cy="460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2400">
                <a:solidFill>
                  <a:srgbClr val="434343"/>
                </a:solidFill>
              </a:rPr>
              <a:t>Interactor</a:t>
            </a:r>
          </a:p>
        </p:txBody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5869700" y="2532775"/>
            <a:ext cx="1624800" cy="460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2400">
                <a:solidFill>
                  <a:srgbClr val="434343"/>
                </a:solidFill>
              </a:rPr>
              <a:t>Builder</a:t>
            </a:r>
          </a:p>
        </p:txBody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3754825" y="1450663"/>
            <a:ext cx="1624800" cy="460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3600">
                <a:solidFill>
                  <a:srgbClr val="666666"/>
                </a:solidFill>
              </a:rPr>
              <a:t>RIBs</a:t>
            </a: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2309050" y="3577000"/>
            <a:ext cx="1494300" cy="460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2400">
                <a:solidFill>
                  <a:srgbClr val="434343"/>
                </a:solidFill>
              </a:rPr>
              <a:t>Presenter</a:t>
            </a:r>
          </a:p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5198975" y="3577000"/>
            <a:ext cx="1494300" cy="460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2400">
                <a:solidFill>
                  <a:srgbClr val="434343"/>
                </a:solidFill>
              </a:rPr>
              <a:t>View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"/>
              <a:t>b</a:t>
            </a:r>
            <a:r>
              <a:rPr lang="en"/>
              <a:t>ut we’ll come back to this later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The state management problem</a:t>
            </a:r>
          </a:p>
        </p:txBody>
      </p:sp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63" y="1719962"/>
            <a:ext cx="8821076" cy="17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Application driven by business logic</a:t>
            </a:r>
          </a:p>
        </p:txBody>
      </p:sp>
      <p:sp>
        <p:nvSpPr>
          <p:cNvPr id="405" name="Shape 405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State Tree</a:t>
            </a:r>
          </a:p>
        </p:txBody>
      </p:sp>
      <p:pic>
        <p:nvPicPr>
          <p:cNvPr id="406" name="Shape 4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113" y="972674"/>
            <a:ext cx="5635787" cy="39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State transitions</a:t>
            </a:r>
          </a:p>
        </p:txBody>
      </p:sp>
      <p:sp>
        <p:nvSpPr>
          <p:cNvPr id="412" name="Shape 412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RIBs</a:t>
            </a:r>
          </a:p>
        </p:txBody>
      </p:sp>
      <p:pic>
        <p:nvPicPr>
          <p:cNvPr id="413" name="Shape 4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163" y="861749"/>
            <a:ext cx="7070136" cy="397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State transitions</a:t>
            </a:r>
          </a:p>
        </p:txBody>
      </p:sp>
      <p:sp>
        <p:nvSpPr>
          <p:cNvPr id="419" name="Shape 419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RIBs</a:t>
            </a:r>
          </a:p>
        </p:txBody>
      </p:sp>
      <p:pic>
        <p:nvPicPr>
          <p:cNvPr id="420" name="Shape 4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4313" y="861749"/>
            <a:ext cx="6675387" cy="397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State transitions</a:t>
            </a:r>
          </a:p>
        </p:txBody>
      </p:sp>
      <p:sp>
        <p:nvSpPr>
          <p:cNvPr id="426" name="Shape 426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RIBs</a:t>
            </a:r>
          </a:p>
        </p:txBody>
      </p:sp>
      <p:pic>
        <p:nvPicPr>
          <p:cNvPr id="427" name="Shape 4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938" y="861749"/>
            <a:ext cx="7070136" cy="397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State transitions</a:t>
            </a:r>
          </a:p>
        </p:txBody>
      </p:sp>
      <p:sp>
        <p:nvSpPr>
          <p:cNvPr id="433" name="Shape 433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RIBs</a:t>
            </a:r>
          </a:p>
        </p:txBody>
      </p:sp>
      <p:pic>
        <p:nvPicPr>
          <p:cNvPr id="434" name="Shape 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938" y="861749"/>
            <a:ext cx="6828573" cy="397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State tree drives the views</a:t>
            </a:r>
          </a:p>
        </p:txBody>
      </p:sp>
      <p:sp>
        <p:nvSpPr>
          <p:cNvPr id="440" name="Shape 440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State Tree</a:t>
            </a:r>
          </a:p>
        </p:txBody>
      </p:sp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113" y="972674"/>
            <a:ext cx="5635787" cy="39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474613" y="2238375"/>
            <a:ext cx="1665900" cy="517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Motivation</a:t>
            </a:r>
          </a:p>
        </p:txBody>
      </p:sp>
      <p:sp>
        <p:nvSpPr>
          <p:cNvPr id="274" name="Shape 274"/>
          <p:cNvSpPr txBox="1"/>
          <p:nvPr>
            <p:ph idx="2" type="body"/>
          </p:nvPr>
        </p:nvSpPr>
        <p:spPr>
          <a:xfrm>
            <a:off x="3526829" y="2238375"/>
            <a:ext cx="1702500" cy="517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Overview of the Architecture</a:t>
            </a:r>
          </a:p>
        </p:txBody>
      </p:sp>
      <p:sp>
        <p:nvSpPr>
          <p:cNvPr id="275" name="Shape 275"/>
          <p:cNvSpPr txBox="1"/>
          <p:nvPr>
            <p:ph idx="3" type="body"/>
          </p:nvPr>
        </p:nvSpPr>
        <p:spPr>
          <a:xfrm>
            <a:off x="6574829" y="2238375"/>
            <a:ext cx="1964400" cy="517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RIBs in Practice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0" y="2147025"/>
            <a:ext cx="474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latin typeface="Helvetica Neue Light"/>
                <a:ea typeface="Helvetica Neue Light"/>
                <a:cs typeface="Helvetica Neue Light"/>
                <a:sym typeface="Helvetica Neue Light"/>
              </a:rPr>
              <a:t>➜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State tree drives the views</a:t>
            </a:r>
          </a:p>
        </p:txBody>
      </p:sp>
      <p:sp>
        <p:nvSpPr>
          <p:cNvPr id="447" name="Shape 447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State Tree</a:t>
            </a:r>
          </a:p>
        </p:txBody>
      </p:sp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0225" y="861749"/>
            <a:ext cx="5523544" cy="397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State tree drives the views</a:t>
            </a:r>
          </a:p>
        </p:txBody>
      </p:sp>
      <p:sp>
        <p:nvSpPr>
          <p:cNvPr id="454" name="Shape 454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State Tree</a:t>
            </a:r>
          </a:p>
        </p:txBody>
      </p:sp>
      <p:pic>
        <p:nvPicPr>
          <p:cNvPr id="455" name="Shape 4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00" y="861749"/>
            <a:ext cx="5523544" cy="397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4519" y="909799"/>
            <a:ext cx="1981111" cy="397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Shape 4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1250" y="1487813"/>
            <a:ext cx="1587650" cy="282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8" name="Shape 458"/>
          <p:cNvCxnSpPr/>
          <p:nvPr/>
        </p:nvCxnSpPr>
        <p:spPr>
          <a:xfrm flipH="1" rot="10800000">
            <a:off x="4486725" y="1686725"/>
            <a:ext cx="2419800" cy="10302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59" name="Shape 459"/>
          <p:cNvCxnSpPr/>
          <p:nvPr/>
        </p:nvCxnSpPr>
        <p:spPr>
          <a:xfrm flipH="1" rot="10800000">
            <a:off x="2634275" y="2108550"/>
            <a:ext cx="4645500" cy="14037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60" name="Shape 460"/>
          <p:cNvCxnSpPr/>
          <p:nvPr/>
        </p:nvCxnSpPr>
        <p:spPr>
          <a:xfrm>
            <a:off x="3836875" y="3636400"/>
            <a:ext cx="3207900" cy="6900"/>
          </a:xfrm>
          <a:prstGeom prst="straightConnector1">
            <a:avLst/>
          </a:prstGeom>
          <a:noFill/>
          <a:ln cap="flat" cmpd="sng" w="19050">
            <a:solidFill>
              <a:srgbClr val="E69138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>
            <p:ph idx="1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"/>
              <a:t>RIBs</a:t>
            </a:r>
          </a:p>
        </p:txBody>
      </p:sp>
      <p:sp>
        <p:nvSpPr>
          <p:cNvPr id="466" name="Shape 466"/>
          <p:cNvSpPr txBox="1"/>
          <p:nvPr>
            <p:ph idx="2" type="body"/>
          </p:nvPr>
        </p:nvSpPr>
        <p:spPr>
          <a:xfrm>
            <a:off x="478829" y="680554"/>
            <a:ext cx="8176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5A5"/>
              </a:buClr>
              <a:buFont typeface="Helvetica Neue"/>
              <a:buNone/>
            </a:pPr>
            <a:r>
              <a:rPr lang="en"/>
              <a:t>Responsibilities</a:t>
            </a:r>
            <a:r>
              <a:rPr lang="en"/>
              <a:t> of each component</a:t>
            </a:r>
          </a:p>
        </p:txBody>
      </p:sp>
      <p:sp>
        <p:nvSpPr>
          <p:cNvPr id="467" name="Shape 467"/>
          <p:cNvSpPr/>
          <p:nvPr/>
        </p:nvSpPr>
        <p:spPr>
          <a:xfrm>
            <a:off x="2717950" y="2347100"/>
            <a:ext cx="1583100" cy="812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Interactor</a:t>
            </a:r>
            <a:br>
              <a:rPr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logic of the app (aka “the brain”)</a:t>
            </a:r>
          </a:p>
        </p:txBody>
      </p:sp>
      <p:sp>
        <p:nvSpPr>
          <p:cNvPr id="468" name="Shape 468"/>
          <p:cNvSpPr/>
          <p:nvPr/>
        </p:nvSpPr>
        <p:spPr>
          <a:xfrm>
            <a:off x="483600" y="3384075"/>
            <a:ext cx="1583100" cy="812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Router</a:t>
            </a:r>
            <a:br>
              <a:rPr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Helper for routing between RIBs</a:t>
            </a:r>
          </a:p>
        </p:txBody>
      </p:sp>
      <p:sp>
        <p:nvSpPr>
          <p:cNvPr id="469" name="Shape 469"/>
          <p:cNvSpPr/>
          <p:nvPr/>
        </p:nvSpPr>
        <p:spPr>
          <a:xfrm>
            <a:off x="2717950" y="960375"/>
            <a:ext cx="1583100" cy="812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Builder</a:t>
            </a:r>
            <a:b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Builds RIB units</a:t>
            </a:r>
          </a:p>
        </p:txBody>
      </p:sp>
      <p:sp>
        <p:nvSpPr>
          <p:cNvPr id="470" name="Shape 470"/>
          <p:cNvSpPr/>
          <p:nvPr/>
        </p:nvSpPr>
        <p:spPr>
          <a:xfrm>
            <a:off x="7377200" y="3473975"/>
            <a:ext cx="1583100" cy="812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View(Controller)</a:t>
            </a:r>
            <a:br>
              <a:rPr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Layout &amp; Animation</a:t>
            </a:r>
          </a:p>
        </p:txBody>
      </p:sp>
      <p:sp>
        <p:nvSpPr>
          <p:cNvPr id="471" name="Shape 471"/>
          <p:cNvSpPr/>
          <p:nvPr/>
        </p:nvSpPr>
        <p:spPr>
          <a:xfrm>
            <a:off x="4701725" y="3473975"/>
            <a:ext cx="1583100" cy="812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Presenter (Optional)</a:t>
            </a:r>
            <a:br>
              <a:rPr lang="en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900">
                <a:solidFill>
                  <a:srgbClr val="66666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Translation Logic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/>
          <p:nvPr>
            <p:ph idx="1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"/>
              <a:t>Data flow in RIB</a:t>
            </a:r>
          </a:p>
        </p:txBody>
      </p:sp>
      <p:sp>
        <p:nvSpPr>
          <p:cNvPr id="477" name="Shape 477"/>
          <p:cNvSpPr txBox="1"/>
          <p:nvPr>
            <p:ph idx="2" type="body"/>
          </p:nvPr>
        </p:nvSpPr>
        <p:spPr>
          <a:xfrm>
            <a:off x="478829" y="680554"/>
            <a:ext cx="8176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5A5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4784225" y="877388"/>
            <a:ext cx="1583100" cy="677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Service </a:t>
            </a:r>
          </a:p>
        </p:txBody>
      </p:sp>
      <p:sp>
        <p:nvSpPr>
          <p:cNvPr id="479" name="Shape 479"/>
          <p:cNvSpPr/>
          <p:nvPr/>
        </p:nvSpPr>
        <p:spPr>
          <a:xfrm>
            <a:off x="1266725" y="877388"/>
            <a:ext cx="1583100" cy="677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Model Stream</a:t>
            </a:r>
            <a:r>
              <a:rPr lang="en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cxnSp>
        <p:nvCxnSpPr>
          <p:cNvPr id="480" name="Shape 480"/>
          <p:cNvCxnSpPr>
            <a:stCxn id="478" idx="1"/>
            <a:endCxn id="479" idx="3"/>
          </p:cNvCxnSpPr>
          <p:nvPr/>
        </p:nvCxnSpPr>
        <p:spPr>
          <a:xfrm rot="10800000">
            <a:off x="2849825" y="1216238"/>
            <a:ext cx="1934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81" name="Shape 481"/>
          <p:cNvSpPr txBox="1"/>
          <p:nvPr/>
        </p:nvSpPr>
        <p:spPr>
          <a:xfrm>
            <a:off x="3105125" y="1047025"/>
            <a:ext cx="12651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Pushes state onto</a:t>
            </a:r>
          </a:p>
        </p:txBody>
      </p:sp>
      <p:cxnSp>
        <p:nvCxnSpPr>
          <p:cNvPr id="482" name="Shape 482"/>
          <p:cNvCxnSpPr/>
          <p:nvPr/>
        </p:nvCxnSpPr>
        <p:spPr>
          <a:xfrm flipH="1" rot="10800000">
            <a:off x="4030450" y="1562400"/>
            <a:ext cx="1203000" cy="7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83" name="Shape 483"/>
          <p:cNvCxnSpPr>
            <a:stCxn id="479" idx="2"/>
          </p:cNvCxnSpPr>
          <p:nvPr/>
        </p:nvCxnSpPr>
        <p:spPr>
          <a:xfrm>
            <a:off x="2058275" y="1555088"/>
            <a:ext cx="976800" cy="79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84" name="Shape 484"/>
          <p:cNvSpPr txBox="1"/>
          <p:nvPr/>
        </p:nvSpPr>
        <p:spPr>
          <a:xfrm>
            <a:off x="4460500" y="1683763"/>
            <a:ext cx="12651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Service calls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2005925" y="1697063"/>
            <a:ext cx="12651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Data model</a:t>
            </a:r>
          </a:p>
        </p:txBody>
      </p:sp>
      <p:cxnSp>
        <p:nvCxnSpPr>
          <p:cNvPr id="486" name="Shape 486"/>
          <p:cNvCxnSpPr>
            <a:stCxn id="478" idx="2"/>
            <a:endCxn id="487" idx="3"/>
          </p:cNvCxnSpPr>
          <p:nvPr/>
        </p:nvCxnSpPr>
        <p:spPr>
          <a:xfrm rot="5400000">
            <a:off x="4339325" y="1516838"/>
            <a:ext cx="1198200" cy="12747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lg" w="lg" type="none"/>
            <a:tailEnd len="lg" w="lg" type="triangle"/>
          </a:ln>
        </p:spPr>
      </p:cxnSp>
      <p:sp>
        <p:nvSpPr>
          <p:cNvPr id="488" name="Shape 488"/>
          <p:cNvSpPr txBox="1"/>
          <p:nvPr/>
        </p:nvSpPr>
        <p:spPr>
          <a:xfrm>
            <a:off x="4971325" y="2063463"/>
            <a:ext cx="11118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Non-state modifying responses</a:t>
            </a:r>
          </a:p>
        </p:txBody>
      </p:sp>
      <p:cxnSp>
        <p:nvCxnSpPr>
          <p:cNvPr id="489" name="Shape 489"/>
          <p:cNvCxnSpPr>
            <a:stCxn id="490" idx="0"/>
          </p:cNvCxnSpPr>
          <p:nvPr/>
        </p:nvCxnSpPr>
        <p:spPr>
          <a:xfrm flipH="1" rot="5400000">
            <a:off x="4646075" y="2626775"/>
            <a:ext cx="528900" cy="11655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lg" w="lg" type="none"/>
            <a:tailEnd len="lg" w="lg" type="triangle"/>
          </a:ln>
        </p:spPr>
      </p:cxnSp>
      <p:cxnSp>
        <p:nvCxnSpPr>
          <p:cNvPr id="491" name="Shape 491"/>
          <p:cNvCxnSpPr>
            <a:stCxn id="490" idx="3"/>
            <a:endCxn id="492" idx="1"/>
          </p:cNvCxnSpPr>
          <p:nvPr/>
        </p:nvCxnSpPr>
        <p:spPr>
          <a:xfrm>
            <a:off x="6284825" y="3880175"/>
            <a:ext cx="111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493" name="Shape 493"/>
          <p:cNvCxnSpPr/>
          <p:nvPr/>
        </p:nvCxnSpPr>
        <p:spPr>
          <a:xfrm rot="10800000">
            <a:off x="6298000" y="3733175"/>
            <a:ext cx="1078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triangle"/>
          </a:ln>
        </p:spPr>
      </p:cxnSp>
      <p:sp>
        <p:nvSpPr>
          <p:cNvPr id="494" name="Shape 494"/>
          <p:cNvSpPr txBox="1"/>
          <p:nvPr/>
        </p:nvSpPr>
        <p:spPr>
          <a:xfrm>
            <a:off x="4460500" y="3025425"/>
            <a:ext cx="16653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Logic calls</a:t>
            </a:r>
          </a:p>
        </p:txBody>
      </p:sp>
      <p:sp>
        <p:nvSpPr>
          <p:cNvPr id="495" name="Shape 495"/>
          <p:cNvSpPr/>
          <p:nvPr/>
        </p:nvSpPr>
        <p:spPr>
          <a:xfrm>
            <a:off x="7291926" y="782200"/>
            <a:ext cx="1693008" cy="868104"/>
          </a:xfrm>
          <a:prstGeom prst="cloud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The Internets</a:t>
            </a:r>
          </a:p>
        </p:txBody>
      </p:sp>
      <p:sp>
        <p:nvSpPr>
          <p:cNvPr id="487" name="Shape 487"/>
          <p:cNvSpPr/>
          <p:nvPr/>
        </p:nvSpPr>
        <p:spPr>
          <a:xfrm>
            <a:off x="2717950" y="2347100"/>
            <a:ext cx="1583100" cy="812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Interactor</a:t>
            </a:r>
          </a:p>
        </p:txBody>
      </p:sp>
      <p:sp>
        <p:nvSpPr>
          <p:cNvPr id="496" name="Shape 496"/>
          <p:cNvSpPr/>
          <p:nvPr/>
        </p:nvSpPr>
        <p:spPr>
          <a:xfrm>
            <a:off x="483600" y="3384075"/>
            <a:ext cx="1583100" cy="8124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Router</a:t>
            </a:r>
          </a:p>
        </p:txBody>
      </p:sp>
      <p:sp>
        <p:nvSpPr>
          <p:cNvPr id="492" name="Shape 492"/>
          <p:cNvSpPr/>
          <p:nvPr/>
        </p:nvSpPr>
        <p:spPr>
          <a:xfrm>
            <a:off x="7396575" y="3473975"/>
            <a:ext cx="1583100" cy="812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View(Controller)</a:t>
            </a:r>
          </a:p>
        </p:txBody>
      </p:sp>
      <p:sp>
        <p:nvSpPr>
          <p:cNvPr id="490" name="Shape 490"/>
          <p:cNvSpPr/>
          <p:nvPr/>
        </p:nvSpPr>
        <p:spPr>
          <a:xfrm>
            <a:off x="4701725" y="3473975"/>
            <a:ext cx="1583100" cy="8124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Presenter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6008075" y="3587988"/>
            <a:ext cx="16653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UI event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6083125" y="3733163"/>
            <a:ext cx="16653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View model</a:t>
            </a:r>
          </a:p>
        </p:txBody>
      </p:sp>
      <p:cxnSp>
        <p:nvCxnSpPr>
          <p:cNvPr id="499" name="Shape 499"/>
          <p:cNvCxnSpPr>
            <a:stCxn id="478" idx="3"/>
            <a:endCxn id="495" idx="2"/>
          </p:cNvCxnSpPr>
          <p:nvPr/>
        </p:nvCxnSpPr>
        <p:spPr>
          <a:xfrm>
            <a:off x="6367325" y="1216238"/>
            <a:ext cx="93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500" name="Shape 500"/>
          <p:cNvSpPr txBox="1"/>
          <p:nvPr/>
        </p:nvSpPr>
        <p:spPr>
          <a:xfrm>
            <a:off x="6536050" y="1071050"/>
            <a:ext cx="12651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Push/pull</a:t>
            </a:r>
          </a:p>
        </p:txBody>
      </p:sp>
      <p:cxnSp>
        <p:nvCxnSpPr>
          <p:cNvPr id="501" name="Shape 501"/>
          <p:cNvCxnSpPr>
            <a:endCxn id="496" idx="3"/>
          </p:cNvCxnSpPr>
          <p:nvPr/>
        </p:nvCxnSpPr>
        <p:spPr>
          <a:xfrm flipH="1">
            <a:off x="2066700" y="3173175"/>
            <a:ext cx="982200" cy="6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02" name="Shape 502"/>
          <p:cNvCxnSpPr>
            <a:endCxn id="490" idx="1"/>
          </p:cNvCxnSpPr>
          <p:nvPr/>
        </p:nvCxnSpPr>
        <p:spPr>
          <a:xfrm>
            <a:off x="3612125" y="3169775"/>
            <a:ext cx="1089600" cy="71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03" name="Shape 503"/>
          <p:cNvSpPr txBox="1"/>
          <p:nvPr/>
        </p:nvSpPr>
        <p:spPr>
          <a:xfrm>
            <a:off x="3271025" y="3336525"/>
            <a:ext cx="16653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Data model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2040000" y="3336525"/>
            <a:ext cx="10356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Routing calls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>
            <p:ph idx="1" type="body"/>
          </p:nvPr>
        </p:nvSpPr>
        <p:spPr>
          <a:xfrm>
            <a:off x="474613" y="2238375"/>
            <a:ext cx="1665900" cy="517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Motivation</a:t>
            </a:r>
          </a:p>
        </p:txBody>
      </p:sp>
      <p:sp>
        <p:nvSpPr>
          <p:cNvPr id="510" name="Shape 510"/>
          <p:cNvSpPr txBox="1"/>
          <p:nvPr>
            <p:ph idx="2" type="body"/>
          </p:nvPr>
        </p:nvSpPr>
        <p:spPr>
          <a:xfrm>
            <a:off x="3526829" y="2238375"/>
            <a:ext cx="1702500" cy="517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Overview of the Architecture</a:t>
            </a:r>
          </a:p>
        </p:txBody>
      </p:sp>
      <p:sp>
        <p:nvSpPr>
          <p:cNvPr id="511" name="Shape 511"/>
          <p:cNvSpPr txBox="1"/>
          <p:nvPr>
            <p:ph idx="3" type="body"/>
          </p:nvPr>
        </p:nvSpPr>
        <p:spPr>
          <a:xfrm>
            <a:off x="6574829" y="2238375"/>
            <a:ext cx="1964400" cy="517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RIBs in Practice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x="6100225" y="2147025"/>
            <a:ext cx="474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latin typeface="Helvetica Neue Light"/>
                <a:ea typeface="Helvetica Neue Light"/>
                <a:cs typeface="Helvetica Neue Light"/>
                <a:sym typeface="Helvetica Neue Light"/>
              </a:rPr>
              <a:t>➜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 txBox="1"/>
          <p:nvPr>
            <p:ph idx="1" type="body"/>
          </p:nvPr>
        </p:nvSpPr>
        <p:spPr>
          <a:xfrm>
            <a:off x="483600" y="1392099"/>
            <a:ext cx="33675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Business logic drives the app, not the view tree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MVC, MVP, MVI, MVVM, VIPER are all built on the assumption that components always have a view</a:t>
            </a:r>
          </a:p>
        </p:txBody>
      </p:sp>
      <p:sp>
        <p:nvSpPr>
          <p:cNvPr id="519" name="Shape 519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What about other architectures?</a:t>
            </a:r>
          </a:p>
        </p:txBody>
      </p:sp>
      <p:sp>
        <p:nvSpPr>
          <p:cNvPr id="520" name="Shape 520"/>
          <p:cNvSpPr txBox="1"/>
          <p:nvPr>
            <p:ph idx="1" type="body"/>
          </p:nvPr>
        </p:nvSpPr>
        <p:spPr>
          <a:xfrm>
            <a:off x="483600" y="2342799"/>
            <a:ext cx="33675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Independent business logic and view trees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Business logic tree can be deep, but view tree can be shallow.</a:t>
            </a:r>
          </a:p>
        </p:txBody>
      </p:sp>
      <p:sp>
        <p:nvSpPr>
          <p:cNvPr id="521" name="Shape 521"/>
          <p:cNvSpPr txBox="1"/>
          <p:nvPr>
            <p:ph idx="1" type="body"/>
          </p:nvPr>
        </p:nvSpPr>
        <p:spPr>
          <a:xfrm>
            <a:off x="4479800" y="1392100"/>
            <a:ext cx="32082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Cross-platform approach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iOS &amp; Android architecture to stay in sync. iOS &amp; Android native developers </a:t>
            </a:r>
            <a:r>
              <a:rPr i="1" lang="en"/>
              <a:t>can</a:t>
            </a:r>
            <a:r>
              <a:rPr lang="en"/>
              <a:t> review each others’ code.</a:t>
            </a:r>
          </a:p>
        </p:txBody>
      </p:sp>
      <p:sp>
        <p:nvSpPr>
          <p:cNvPr id="522" name="Shape 522"/>
          <p:cNvSpPr txBox="1"/>
          <p:nvPr>
            <p:ph idx="4" type="body"/>
          </p:nvPr>
        </p:nvSpPr>
        <p:spPr>
          <a:xfrm>
            <a:off x="483600" y="1036325"/>
            <a:ext cx="32082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Truly novel things about RIBs</a:t>
            </a:r>
          </a:p>
        </p:txBody>
      </p:sp>
      <p:sp>
        <p:nvSpPr>
          <p:cNvPr id="523" name="Shape 523"/>
          <p:cNvSpPr txBox="1"/>
          <p:nvPr>
            <p:ph idx="4" type="body"/>
          </p:nvPr>
        </p:nvSpPr>
        <p:spPr>
          <a:xfrm>
            <a:off x="4479800" y="1036325"/>
            <a:ext cx="32082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Things that other frameworks </a:t>
            </a:r>
            <a:r>
              <a:rPr i="1" lang="en"/>
              <a:t>could</a:t>
            </a:r>
            <a:r>
              <a:rPr lang="en"/>
              <a:t> support</a:t>
            </a:r>
          </a:p>
        </p:txBody>
      </p:sp>
      <p:sp>
        <p:nvSpPr>
          <p:cNvPr id="524" name="Shape 524"/>
          <p:cNvSpPr txBox="1"/>
          <p:nvPr>
            <p:ph idx="1" type="body"/>
          </p:nvPr>
        </p:nvSpPr>
        <p:spPr>
          <a:xfrm>
            <a:off x="4479800" y="2342800"/>
            <a:ext cx="32082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Developer tooling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IDE plugins for code generation &amp; static code analysis</a:t>
            </a:r>
          </a:p>
        </p:txBody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4479800" y="3345550"/>
            <a:ext cx="32082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Opinionated on how state should be communicated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Communicate state down and up the tree, via dependencies.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Rails for architecture &amp; code</a:t>
            </a:r>
          </a:p>
        </p:txBody>
      </p:sp>
      <p:sp>
        <p:nvSpPr>
          <p:cNvPr id="531" name="Shape 531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Adopting a new architecture at scale</a:t>
            </a:r>
          </a:p>
        </p:txBody>
      </p:sp>
      <p:pic>
        <p:nvPicPr>
          <p:cNvPr id="532" name="Shape 5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25" y="1672900"/>
            <a:ext cx="3367499" cy="878908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Shape 533"/>
          <p:cNvSpPr txBox="1"/>
          <p:nvPr>
            <p:ph idx="1" type="body"/>
          </p:nvPr>
        </p:nvSpPr>
        <p:spPr>
          <a:xfrm>
            <a:off x="483600" y="1392100"/>
            <a:ext cx="3367500" cy="280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Android (IntelliJ, Android Studio)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534" name="Shape 5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1325" y="4009725"/>
            <a:ext cx="2189765" cy="947125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Shape 535"/>
          <p:cNvSpPr txBox="1"/>
          <p:nvPr>
            <p:ph idx="1" type="body"/>
          </p:nvPr>
        </p:nvSpPr>
        <p:spPr>
          <a:xfrm>
            <a:off x="4479800" y="1392100"/>
            <a:ext cx="32082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iOS (XCode)</a:t>
            </a:r>
          </a:p>
        </p:txBody>
      </p:sp>
      <p:pic>
        <p:nvPicPr>
          <p:cNvPr id="536" name="Shape 536"/>
          <p:cNvPicPr preferRelativeResize="0"/>
          <p:nvPr/>
        </p:nvPicPr>
        <p:blipFill rotWithShape="1">
          <a:blip r:embed="rId5">
            <a:alphaModFix/>
          </a:blip>
          <a:srcRect b="1219" l="0" r="19361" t="1219"/>
          <a:stretch/>
        </p:blipFill>
        <p:spPr>
          <a:xfrm>
            <a:off x="4458475" y="1672900"/>
            <a:ext cx="2544699" cy="22123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537" name="Shape 537"/>
          <p:cNvPicPr preferRelativeResize="0"/>
          <p:nvPr/>
        </p:nvPicPr>
        <p:blipFill rotWithShape="1">
          <a:blip r:embed="rId6">
            <a:alphaModFix/>
          </a:blip>
          <a:srcRect b="28052" l="9926" r="5082" t="28047"/>
          <a:stretch/>
        </p:blipFill>
        <p:spPr>
          <a:xfrm>
            <a:off x="4458475" y="4009725"/>
            <a:ext cx="2544700" cy="947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483600" y="1392100"/>
            <a:ext cx="50193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-266700" lvl="0" marL="457200" rtl="0"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600"/>
              <a:buChar char="•"/>
            </a:pPr>
            <a:r>
              <a:rPr b="1" lang="en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than 200 engineers </a:t>
            </a:r>
            <a:r>
              <a:rPr lang="en">
                <a:solidFill>
                  <a:srgbClr val="434343"/>
                </a:solidFill>
              </a:rPr>
              <a:t>across iOS &amp; Android</a:t>
            </a:r>
            <a:br>
              <a:rPr b="1" lang="en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2667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Char char="•"/>
            </a:pPr>
            <a:r>
              <a:rPr b="1" lang="en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More than 600 RIBs, </a:t>
            </a:r>
            <a:r>
              <a:rPr lang="en">
                <a:solidFill>
                  <a:srgbClr val="434343"/>
                </a:solidFill>
              </a:rPr>
              <a:t>many reused in multiple parts of the tree</a:t>
            </a:r>
            <a:br>
              <a:rPr lang="en">
                <a:solidFill>
                  <a:srgbClr val="434343"/>
                </a:solidFill>
              </a:rPr>
            </a:br>
          </a:p>
          <a:p>
            <a:pPr indent="-2667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"/>
              <a:buChar char="•"/>
            </a:pPr>
            <a:r>
              <a:rPr b="1" lang="en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Less than 300 lines of code per class</a:t>
            </a:r>
            <a:r>
              <a:rPr lang="en">
                <a:solidFill>
                  <a:srgbClr val="434343"/>
                </a:solidFill>
              </a:rPr>
              <a:t> for most RIBs</a:t>
            </a:r>
            <a:br>
              <a:rPr lang="en">
                <a:solidFill>
                  <a:srgbClr val="434343"/>
                </a:solidFill>
              </a:rPr>
            </a:br>
          </a:p>
          <a:p>
            <a:pPr indent="-266700" lvl="0" marL="457200" rtl="0">
              <a:spcBef>
                <a:spcPts val="0"/>
              </a:spcBef>
              <a:buClr>
                <a:srgbClr val="434343"/>
              </a:buClr>
              <a:buSzPts val="600"/>
              <a:buChar char="•"/>
            </a:pPr>
            <a:r>
              <a:rPr b="1" lang="en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Well unit tested</a:t>
            </a:r>
            <a:r>
              <a:rPr lang="en">
                <a:solidFill>
                  <a:srgbClr val="434343"/>
                </a:solidFill>
              </a:rPr>
              <a:t> business logic</a:t>
            </a:r>
          </a:p>
        </p:txBody>
      </p:sp>
      <p:sp>
        <p:nvSpPr>
          <p:cNvPr id="544" name="Shape 544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What RIBs gave us</a:t>
            </a:r>
          </a:p>
        </p:txBody>
      </p:sp>
      <p:sp>
        <p:nvSpPr>
          <p:cNvPr id="545" name="Shape 545"/>
          <p:cNvSpPr txBox="1"/>
          <p:nvPr>
            <p:ph idx="4" type="body"/>
          </p:nvPr>
        </p:nvSpPr>
        <p:spPr>
          <a:xfrm>
            <a:off x="483600" y="1036325"/>
            <a:ext cx="32082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Rider App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Is this for you?</a:t>
            </a:r>
          </a:p>
        </p:txBody>
      </p:sp>
      <p:sp>
        <p:nvSpPr>
          <p:cNvPr id="552" name="Shape 552"/>
          <p:cNvSpPr txBox="1"/>
          <p:nvPr>
            <p:ph idx="4" type="body"/>
          </p:nvPr>
        </p:nvSpPr>
        <p:spPr>
          <a:xfrm>
            <a:off x="483600" y="1036325"/>
            <a:ext cx="32082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It depends.</a:t>
            </a:r>
          </a:p>
        </p:txBody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483600" y="1392099"/>
            <a:ext cx="33675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Does your app have lots of non-visual state?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RIBs can structure the app based on business logic, not views.</a:t>
            </a:r>
          </a:p>
        </p:txBody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483600" y="2342799"/>
            <a:ext cx="33675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Do you have a (fast) growing iOS &amp; Android app &amp; team?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RIBs scaled well for Uber. We traded a more heavyweight architecture for better isolation.</a:t>
            </a:r>
          </a:p>
        </p:txBody>
      </p:sp>
      <p:sp>
        <p:nvSpPr>
          <p:cNvPr id="555" name="Shape 555"/>
          <p:cNvSpPr txBox="1"/>
          <p:nvPr>
            <p:ph idx="1" type="body"/>
          </p:nvPr>
        </p:nvSpPr>
        <p:spPr>
          <a:xfrm>
            <a:off x="483600" y="3262299"/>
            <a:ext cx="33675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Do you have the bandwidth to invest in a new architecture?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RIBs has a learning curve &amp; tutorials - the same that new engineers at Uber use to learn about them. It also comes with IDE code generation for better adoption for teams.</a:t>
            </a:r>
          </a:p>
        </p:txBody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5288125" y="1217524"/>
            <a:ext cx="33675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Are you interested in how we built the Uber App(s)?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It’s there to check - and to contribute!</a:t>
            </a:r>
          </a:p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5288125" y="2258425"/>
            <a:ext cx="22008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600">
                <a:solidFill>
                  <a:srgbClr val="472BBD"/>
                </a:solidFill>
              </a:rPr>
              <a:t>uber.github.io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 txBox="1"/>
          <p:nvPr>
            <p:ph idx="1" type="body"/>
          </p:nvPr>
        </p:nvSpPr>
        <p:spPr>
          <a:xfrm>
            <a:off x="474067" y="1765359"/>
            <a:ext cx="3733800" cy="148800"/>
          </a:xfrm>
          <a:prstGeom prst="rect">
            <a:avLst/>
          </a:prstGeom>
        </p:spPr>
        <p:txBody>
          <a:bodyPr anchorCtr="0" anchor="ctr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Gergely Orosz</a:t>
            </a:r>
          </a:p>
        </p:txBody>
      </p:sp>
      <p:sp>
        <p:nvSpPr>
          <p:cNvPr id="563" name="Shape 563"/>
          <p:cNvSpPr txBox="1"/>
          <p:nvPr>
            <p:ph idx="2" type="body"/>
          </p:nvPr>
        </p:nvSpPr>
        <p:spPr>
          <a:xfrm>
            <a:off x="483575" y="1942926"/>
            <a:ext cx="3711600" cy="1410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1" marL="0" rtl="0">
              <a:spcBef>
                <a:spcPts val="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Engineering Manager, Uber Amsterdam</a:t>
            </a:r>
          </a:p>
          <a:p>
            <a:pPr indent="0" lvl="1" marL="0" rtl="0">
              <a:spcBef>
                <a:spcPts val="0"/>
              </a:spcBef>
              <a:buClr>
                <a:srgbClr val="777777"/>
              </a:buClr>
              <a:buFont typeface="Helvetica Neue"/>
              <a:buNone/>
            </a:pPr>
            <a:br>
              <a:rPr lang="en"/>
            </a:br>
            <a:br>
              <a:rPr lang="en"/>
            </a:br>
            <a:r>
              <a:rPr lang="en"/>
              <a:t>@GergelyOrosz</a:t>
            </a:r>
            <a:br>
              <a:rPr lang="en"/>
            </a:br>
            <a:r>
              <a:rPr lang="en" u="sng"/>
              <a:t>uber.github.com</a:t>
            </a:r>
            <a:br>
              <a:rPr lang="en"/>
            </a:br>
            <a:r>
              <a:rPr lang="en"/>
              <a:t>eng.uber.com</a:t>
            </a:r>
          </a:p>
        </p:txBody>
      </p:sp>
      <p:sp>
        <p:nvSpPr>
          <p:cNvPr id="564" name="Shape 564"/>
          <p:cNvSpPr txBox="1"/>
          <p:nvPr>
            <p:ph idx="3" type="body"/>
          </p:nvPr>
        </p:nvSpPr>
        <p:spPr>
          <a:xfrm>
            <a:off x="472480" y="1377801"/>
            <a:ext cx="3733800" cy="3114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Thank you</a:t>
            </a:r>
          </a:p>
        </p:txBody>
      </p:sp>
      <p:sp>
        <p:nvSpPr>
          <p:cNvPr id="565" name="Shape 565"/>
          <p:cNvSpPr txBox="1"/>
          <p:nvPr>
            <p:ph idx="1" type="body"/>
          </p:nvPr>
        </p:nvSpPr>
        <p:spPr>
          <a:xfrm>
            <a:off x="4195175" y="1914150"/>
            <a:ext cx="2200800" cy="405000"/>
          </a:xfrm>
          <a:prstGeom prst="rect">
            <a:avLst/>
          </a:prstGeom>
        </p:spPr>
        <p:txBody>
          <a:bodyPr anchorCtr="0" anchor="ctr" bIns="0" lIns="0" rIns="0" wrap="square" tIns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600">
                <a:solidFill>
                  <a:srgbClr val="472BBD"/>
                </a:solidFill>
              </a:rPr>
              <a:t>uber.github.io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483600" y="1392108"/>
            <a:ext cx="1910700" cy="27063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5 years ago: Uber’s entire mobile team is hard at work.</a:t>
            </a:r>
          </a:p>
        </p:txBody>
      </p:sp>
      <p:sp>
        <p:nvSpPr>
          <p:cNvPr id="282" name="Shape 282"/>
          <p:cNvSpPr txBox="1"/>
          <p:nvPr>
            <p:ph idx="2" type="body"/>
          </p:nvPr>
        </p:nvSpPr>
        <p:spPr>
          <a:xfrm>
            <a:off x="483592" y="451296"/>
            <a:ext cx="23952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A Growing Team</a:t>
            </a:r>
          </a:p>
        </p:txBody>
      </p:sp>
      <p:sp>
        <p:nvSpPr>
          <p:cNvPr id="283" name="Shape 283"/>
          <p:cNvSpPr txBox="1"/>
          <p:nvPr>
            <p:ph idx="3" type="body"/>
          </p:nvPr>
        </p:nvSpPr>
        <p:spPr>
          <a:xfrm>
            <a:off x="478829" y="680554"/>
            <a:ext cx="2404800" cy="148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2883694" y="1411138"/>
            <a:ext cx="6260400" cy="37323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EFE"/>
              </a:buClr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DFEF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10028" l="3529" r="5037" t="1460"/>
          <a:stretch/>
        </p:blipFill>
        <p:spPr>
          <a:xfrm>
            <a:off x="3371751" y="475109"/>
            <a:ext cx="5772300" cy="4193400"/>
          </a:xfrm>
          <a:prstGeom prst="rect">
            <a:avLst/>
          </a:prstGeom>
          <a:noFill/>
          <a:ln>
            <a:noFill/>
          </a:ln>
          <a:effectLst>
            <a:outerShdw blurRad="762000" rotWithShape="0" dir="5400000" dist="635000">
              <a:srgbClr val="000000">
                <a:alpha val="149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x="483600" y="1392108"/>
            <a:ext cx="1910700" cy="27063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In 2015 Uber had about 100 mobile engineers working on the same app.</a:t>
            </a:r>
          </a:p>
        </p:txBody>
      </p:sp>
      <p:sp>
        <p:nvSpPr>
          <p:cNvPr id="291" name="Shape 291"/>
          <p:cNvSpPr txBox="1"/>
          <p:nvPr>
            <p:ph idx="2" type="body"/>
          </p:nvPr>
        </p:nvSpPr>
        <p:spPr>
          <a:xfrm>
            <a:off x="483592" y="451296"/>
            <a:ext cx="23952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A Growing Team</a:t>
            </a:r>
          </a:p>
        </p:txBody>
      </p:sp>
      <p:sp>
        <p:nvSpPr>
          <p:cNvPr id="292" name="Shape 292"/>
          <p:cNvSpPr txBox="1"/>
          <p:nvPr>
            <p:ph idx="3" type="body"/>
          </p:nvPr>
        </p:nvSpPr>
        <p:spPr>
          <a:xfrm>
            <a:off x="478829" y="680554"/>
            <a:ext cx="2404800" cy="148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2883694" y="1411138"/>
            <a:ext cx="6260400" cy="37323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anchorCtr="0" anchor="ctr" bIns="19050" lIns="19050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EFE"/>
              </a:buClr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DFEF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2697" l="0" r="0" t="4270"/>
          <a:stretch/>
        </p:blipFill>
        <p:spPr>
          <a:xfrm>
            <a:off x="3371750" y="475100"/>
            <a:ext cx="5772300" cy="4265100"/>
          </a:xfrm>
          <a:prstGeom prst="rect">
            <a:avLst/>
          </a:prstGeom>
          <a:noFill/>
          <a:ln>
            <a:noFill/>
          </a:ln>
          <a:effectLst>
            <a:outerShdw blurRad="762000" rotWithShape="0" dir="5400000" dist="635000">
              <a:srgbClr val="000000">
                <a:alpha val="149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182" y="982472"/>
            <a:ext cx="1929445" cy="388352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>
            <p:ph idx="5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A Growing App</a:t>
            </a:r>
          </a:p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 txBox="1"/>
          <p:nvPr>
            <p:ph idx="6" type="body"/>
          </p:nvPr>
        </p:nvSpPr>
        <p:spPr>
          <a:xfrm>
            <a:off x="478829" y="680554"/>
            <a:ext cx="8176800" cy="148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584182" y="1468331"/>
            <a:ext cx="1694400" cy="29118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00" y="982472"/>
            <a:ext cx="1929445" cy="388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755" y="982462"/>
            <a:ext cx="1929445" cy="388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7037" y="1389500"/>
            <a:ext cx="1668187" cy="297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3675" y="1415555"/>
            <a:ext cx="1668200" cy="294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175" y="1468325"/>
            <a:ext cx="1694400" cy="2914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6250" y="769825"/>
            <a:ext cx="5831549" cy="437367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>
            <p:ph idx="1" type="body"/>
          </p:nvPr>
        </p:nvSpPr>
        <p:spPr>
          <a:xfrm>
            <a:off x="25" y="0"/>
            <a:ext cx="91440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wrap="square" tIns="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r>
              <a:rPr lang="en"/>
              <a:t>Let’s just change everything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483600" y="1392099"/>
            <a:ext cx="33675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Isolation &amp; Testability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Components should be isolated &amp; easy to test.</a:t>
            </a:r>
          </a:p>
        </p:txBody>
      </p:sp>
      <p:sp>
        <p:nvSpPr>
          <p:cNvPr id="320" name="Shape 320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Architecture Goals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83600" y="2342799"/>
            <a:ext cx="33675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Developer productivity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Provide rails for architecture and code. </a:t>
            </a:r>
            <a:r>
              <a:rPr lang="en">
                <a:solidFill>
                  <a:schemeClr val="dk1"/>
                </a:solidFill>
              </a:rPr>
              <a:t>Minimize manual, repetitive work.</a:t>
            </a:r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483600" y="3345549"/>
            <a:ext cx="33675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Support continued growth of a complex app for years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Narrow and de-couple functionality as much as possible.</a:t>
            </a:r>
          </a:p>
        </p:txBody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4479800" y="1392100"/>
            <a:ext cx="32082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99.99% reliability of core flows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Support global rollback of core flows to a guaranteed working state.</a:t>
            </a:r>
          </a:p>
        </p:txBody>
      </p:sp>
      <p:sp>
        <p:nvSpPr>
          <p:cNvPr id="324" name="Shape 324"/>
          <p:cNvSpPr txBox="1"/>
          <p:nvPr>
            <p:ph idx="4" type="body"/>
          </p:nvPr>
        </p:nvSpPr>
        <p:spPr>
          <a:xfrm>
            <a:off x="483600" y="1036325"/>
            <a:ext cx="32082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General Goals</a:t>
            </a:r>
          </a:p>
        </p:txBody>
      </p:sp>
      <p:sp>
        <p:nvSpPr>
          <p:cNvPr id="325" name="Shape 325"/>
          <p:cNvSpPr txBox="1"/>
          <p:nvPr>
            <p:ph idx="4" type="body"/>
          </p:nvPr>
        </p:nvSpPr>
        <p:spPr>
          <a:xfrm>
            <a:off x="4479800" y="1036325"/>
            <a:ext cx="32082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rPr lang="en"/>
              <a:t>Uber Specific</a:t>
            </a:r>
            <a:r>
              <a:rPr lang="en"/>
              <a:t> Goals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4479800" y="2342800"/>
            <a:ext cx="32082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Monitoring as a first class citizen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Automatic analytics, logging, debugging and tracing.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4479800" y="3345550"/>
            <a:ext cx="3208200" cy="11106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>
                <a:solidFill>
                  <a:srgbClr val="472BBD"/>
                </a:solidFill>
              </a:rPr>
              <a:t>De-risk experimentation</a:t>
            </a:r>
          </a:p>
          <a:p>
            <a:pPr indent="0" lvl="0" marL="0" rtl="0">
              <a:spcBef>
                <a:spcPts val="800"/>
              </a:spcBef>
              <a:buClr>
                <a:srgbClr val="777777"/>
              </a:buClr>
              <a:buFont typeface="Helvetica Neue"/>
              <a:buNone/>
            </a:pPr>
            <a:r>
              <a:rPr lang="en"/>
              <a:t>Feature flagging as a first class feature.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Rewriting the Uber App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478825" y="1189075"/>
            <a:ext cx="1021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January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3994700" y="1209788"/>
            <a:ext cx="1021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5318750" y="1209775"/>
            <a:ext cx="1021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August</a:t>
            </a:r>
          </a:p>
        </p:txBody>
      </p:sp>
      <p:cxnSp>
        <p:nvCxnSpPr>
          <p:cNvPr id="337" name="Shape 337"/>
          <p:cNvCxnSpPr/>
          <p:nvPr/>
        </p:nvCxnSpPr>
        <p:spPr>
          <a:xfrm>
            <a:off x="781200" y="1451800"/>
            <a:ext cx="6900" cy="2461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lg" w="lg" type="none"/>
            <a:tailEnd len="lg" w="lg" type="none"/>
          </a:ln>
        </p:spPr>
      </p:cxnSp>
      <p:cxnSp>
        <p:nvCxnSpPr>
          <p:cNvPr id="338" name="Shape 338"/>
          <p:cNvCxnSpPr/>
          <p:nvPr/>
        </p:nvCxnSpPr>
        <p:spPr>
          <a:xfrm>
            <a:off x="4254175" y="1472513"/>
            <a:ext cx="6900" cy="2461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lg" w="lg" type="none"/>
            <a:tailEnd len="lg" w="lg" type="none"/>
          </a:ln>
        </p:spPr>
      </p:cxnSp>
      <p:cxnSp>
        <p:nvCxnSpPr>
          <p:cNvPr id="339" name="Shape 339"/>
          <p:cNvCxnSpPr/>
          <p:nvPr/>
        </p:nvCxnSpPr>
        <p:spPr>
          <a:xfrm>
            <a:off x="5628050" y="1472500"/>
            <a:ext cx="6900" cy="2461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lg" w="lg" type="none"/>
            <a:tailEnd len="lg" w="lg" type="none"/>
          </a:ln>
        </p:spPr>
      </p:cxnSp>
      <p:sp>
        <p:nvSpPr>
          <p:cNvPr id="340" name="Shape 340"/>
          <p:cNvSpPr txBox="1"/>
          <p:nvPr/>
        </p:nvSpPr>
        <p:spPr>
          <a:xfrm>
            <a:off x="7510575" y="1189075"/>
            <a:ext cx="1021500" cy="3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</a:t>
            </a:r>
          </a:p>
        </p:txBody>
      </p:sp>
      <p:cxnSp>
        <p:nvCxnSpPr>
          <p:cNvPr id="341" name="Shape 341"/>
          <p:cNvCxnSpPr/>
          <p:nvPr/>
        </p:nvCxnSpPr>
        <p:spPr>
          <a:xfrm>
            <a:off x="7847525" y="1451800"/>
            <a:ext cx="6900" cy="24612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lgDash"/>
            <a:round/>
            <a:headEnd len="lg" w="lg" type="none"/>
            <a:tailEnd len="lg" w="lg" type="none"/>
          </a:ln>
        </p:spPr>
      </p:cxnSp>
      <p:sp>
        <p:nvSpPr>
          <p:cNvPr id="342" name="Shape 342"/>
          <p:cNvSpPr/>
          <p:nvPr/>
        </p:nvSpPr>
        <p:spPr>
          <a:xfrm>
            <a:off x="546150" y="1755975"/>
            <a:ext cx="7715400" cy="2904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architecture, framework &amp; tooling</a:t>
            </a:r>
          </a:p>
        </p:txBody>
      </p:sp>
      <p:sp>
        <p:nvSpPr>
          <p:cNvPr id="343" name="Shape 343"/>
          <p:cNvSpPr/>
          <p:nvPr/>
        </p:nvSpPr>
        <p:spPr>
          <a:xfrm>
            <a:off x="4175625" y="2537200"/>
            <a:ext cx="4086000" cy="2490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flow</a:t>
            </a:r>
          </a:p>
        </p:txBody>
      </p:sp>
      <p:sp>
        <p:nvSpPr>
          <p:cNvPr id="344" name="Shape 344"/>
          <p:cNvSpPr/>
          <p:nvPr/>
        </p:nvSpPr>
        <p:spPr>
          <a:xfrm>
            <a:off x="5475350" y="3277025"/>
            <a:ext cx="2786100" cy="2490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Everything else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4" type="body"/>
          </p:nvPr>
        </p:nvSpPr>
        <p:spPr>
          <a:xfrm>
            <a:off x="478825" y="680549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A6A5A5"/>
              </a:buClr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1278650" y="2532775"/>
            <a:ext cx="2565300" cy="460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b="1" lang="en" sz="2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RIBs Architecture</a:t>
            </a:r>
          </a:p>
        </p:txBody>
      </p:sp>
      <p:sp>
        <p:nvSpPr>
          <p:cNvPr id="351" name="Shape 351"/>
          <p:cNvSpPr txBox="1"/>
          <p:nvPr>
            <p:ph idx="3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/>
              <a:t>What we Built</a:t>
            </a:r>
          </a:p>
        </p:txBody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5157325" y="2532775"/>
            <a:ext cx="3463500" cy="4608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b="1" lang="en" sz="2000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Framework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2599425" y="3512200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400">
                <a:solidFill>
                  <a:srgbClr val="999999"/>
                </a:solidFill>
              </a:rPr>
              <a:t>Scoping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15575" y="3107200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600">
                <a:solidFill>
                  <a:srgbClr val="999999"/>
                </a:solidFill>
              </a:rPr>
              <a:t>Routing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1645975" y="2993575"/>
            <a:ext cx="16518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200">
                <a:solidFill>
                  <a:srgbClr val="999999"/>
                </a:solidFill>
              </a:rPr>
              <a:t>Business-logic driven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1079375" y="3858050"/>
            <a:ext cx="19278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200">
                <a:solidFill>
                  <a:srgbClr val="999999"/>
                </a:solidFill>
              </a:rPr>
              <a:t>Dependency management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2205375" y="4331150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600">
                <a:solidFill>
                  <a:srgbClr val="472BBD"/>
                </a:solidFill>
              </a:rPr>
              <a:t>Open source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5275450" y="1757362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600">
                <a:solidFill>
                  <a:srgbClr val="999999"/>
                </a:solidFill>
              </a:rPr>
              <a:t>Monitoring</a:t>
            </a:r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2094975" y="1655988"/>
            <a:ext cx="16518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200">
                <a:solidFill>
                  <a:srgbClr val="999999"/>
                </a:solidFill>
              </a:rPr>
              <a:t>Components</a:t>
            </a:r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505175" y="4200638"/>
            <a:ext cx="16518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600">
                <a:solidFill>
                  <a:srgbClr val="999999"/>
                </a:solidFill>
              </a:rPr>
              <a:t>Code generation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1079375" y="2013750"/>
            <a:ext cx="19278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200">
                <a:solidFill>
                  <a:srgbClr val="999999"/>
                </a:solidFill>
              </a:rPr>
              <a:t>Reactive data flows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802850" y="1647162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600">
                <a:solidFill>
                  <a:srgbClr val="999999"/>
                </a:solidFill>
              </a:rPr>
              <a:t>Testability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457525" y="2162362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400">
                <a:solidFill>
                  <a:srgbClr val="999999"/>
                </a:solidFill>
              </a:rPr>
              <a:t>Experimentation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5344875" y="2993587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600">
                <a:solidFill>
                  <a:srgbClr val="999999"/>
                </a:solidFill>
              </a:rPr>
              <a:t>Plugins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6838075" y="3419812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400">
                <a:solidFill>
                  <a:srgbClr val="999999"/>
                </a:solidFill>
              </a:rPr>
              <a:t>Networking</a:t>
            </a:r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5275450" y="3824812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200">
                <a:solidFill>
                  <a:srgbClr val="999999"/>
                </a:solidFill>
              </a:rPr>
              <a:t>Storage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340600" y="3988462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200">
                <a:solidFill>
                  <a:srgbClr val="999999"/>
                </a:solidFill>
              </a:rPr>
              <a:t>Location services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706450" y="1494762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200">
                <a:solidFill>
                  <a:srgbClr val="999999"/>
                </a:solidFill>
              </a:rPr>
              <a:t>Analytics</a:t>
            </a:r>
          </a:p>
        </p:txBody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706450" y="2872900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200">
                <a:solidFill>
                  <a:srgbClr val="999999"/>
                </a:solidFill>
              </a:rPr>
              <a:t>Logging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5746100" y="4393462"/>
            <a:ext cx="1431000" cy="405000"/>
          </a:xfrm>
          <a:prstGeom prst="rect">
            <a:avLst/>
          </a:prstGeom>
        </p:spPr>
        <p:txBody>
          <a:bodyPr anchorCtr="0" anchor="t" bIns="0" lIns="0" rIns="0" wrap="square" tIns="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r>
              <a:rPr lang="en" sz="1400">
                <a:solidFill>
                  <a:srgbClr val="999999"/>
                </a:solidFill>
              </a:rPr>
              <a:t>UI components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777777"/>
      </a:dk1>
      <a:lt1>
        <a:srgbClr val="700077"/>
      </a:lt1>
      <a:dk2>
        <a:srgbClr val="53585F"/>
      </a:dk2>
      <a:lt2>
        <a:srgbClr val="DCDEE0"/>
      </a:lt2>
      <a:accent1>
        <a:srgbClr val="B0E6D6"/>
      </a:accent1>
      <a:accent2>
        <a:srgbClr val="CFEEB3"/>
      </a:accent2>
      <a:accent3>
        <a:srgbClr val="AABBEF"/>
      </a:accent3>
      <a:accent4>
        <a:srgbClr val="F2C8E7"/>
      </a:accent4>
      <a:accent5>
        <a:srgbClr val="FFCC96"/>
      </a:accent5>
      <a:accent6>
        <a:srgbClr val="F3F3F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777777"/>
      </a:dk1>
      <a:lt1>
        <a:srgbClr val="700077"/>
      </a:lt1>
      <a:dk2>
        <a:srgbClr val="53585F"/>
      </a:dk2>
      <a:lt2>
        <a:srgbClr val="DCDEE0"/>
      </a:lt2>
      <a:accent1>
        <a:srgbClr val="B0E6D6"/>
      </a:accent1>
      <a:accent2>
        <a:srgbClr val="CFEEB3"/>
      </a:accent2>
      <a:accent3>
        <a:srgbClr val="AABBEF"/>
      </a:accent3>
      <a:accent4>
        <a:srgbClr val="F2C8E7"/>
      </a:accent4>
      <a:accent5>
        <a:srgbClr val="FFCC96"/>
      </a:accent5>
      <a:accent6>
        <a:srgbClr val="F3F3F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